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Oswald"/>
      <p:regular r:id="rId17"/>
      <p:bold r:id="rId18"/>
    </p:embeddedFont>
    <p:embeddedFont>
      <p:font typeface="Comfortaa"/>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mfortaa-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Oswald-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omfortaa-regular.fntdata"/><Relationship Id="rId6" Type="http://schemas.openxmlformats.org/officeDocument/2006/relationships/slide" Target="slides/slide1.xml"/><Relationship Id="rId18"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9c77897be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9c77897be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9c77897b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9c77897b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9c77897be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9c77897be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9c77897be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9c77897be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9c77897be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9c77897be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9c77897be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9c77897be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9c77897be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9c77897be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9c77897be0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9c77897be0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c77897be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c77897be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9c77897be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9c77897be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drive.google.com/file/d/1Gb6Ah-jqNUvRCOH8rGNFaL8IfP6vNv__/view" TargetMode="External"/><Relationship Id="rId4" Type="http://schemas.openxmlformats.org/officeDocument/2006/relationships/image" Target="../media/image6.jpg"/><Relationship Id="rId5"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gif"/><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11.jpg"/><Relationship Id="rId5"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 name="Shape 53"/>
        <p:cNvGrpSpPr/>
        <p:nvPr/>
      </p:nvGrpSpPr>
      <p:grpSpPr>
        <a:xfrm>
          <a:off x="0" y="0"/>
          <a:ext cx="0" cy="0"/>
          <a:chOff x="0" y="0"/>
          <a:chExt cx="0" cy="0"/>
        </a:xfrm>
      </p:grpSpPr>
      <p:sp>
        <p:nvSpPr>
          <p:cNvPr id="54" name="Google Shape;54;p13"/>
          <p:cNvSpPr txBox="1"/>
          <p:nvPr>
            <p:ph idx="1" type="subTitle"/>
          </p:nvPr>
        </p:nvSpPr>
        <p:spPr>
          <a:xfrm>
            <a:off x="470150" y="638200"/>
            <a:ext cx="7852500" cy="8511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lang="en-GB" sz="3480">
                <a:solidFill>
                  <a:srgbClr val="FF0000"/>
                </a:solidFill>
                <a:latin typeface="Comfortaa"/>
                <a:ea typeface="Comfortaa"/>
                <a:cs typeface="Comfortaa"/>
                <a:sym typeface="Comfortaa"/>
              </a:rPr>
              <a:t>Erasmum+Padova+Izolda+Beata</a:t>
            </a:r>
            <a:endParaRPr sz="3480">
              <a:solidFill>
                <a:srgbClr val="FF0000"/>
              </a:solidFill>
              <a:latin typeface="Comfortaa"/>
              <a:ea typeface="Comfortaa"/>
              <a:cs typeface="Comfortaa"/>
              <a:sym typeface="Comfortaa"/>
            </a:endParaRPr>
          </a:p>
        </p:txBody>
      </p:sp>
      <p:pic>
        <p:nvPicPr>
          <p:cNvPr id="55" name="Google Shape;55;p13"/>
          <p:cNvPicPr preferRelativeResize="0"/>
          <p:nvPr/>
        </p:nvPicPr>
        <p:blipFill>
          <a:blip r:embed="rId3">
            <a:alphaModFix/>
          </a:blip>
          <a:stretch>
            <a:fillRect/>
          </a:stretch>
        </p:blipFill>
        <p:spPr>
          <a:xfrm>
            <a:off x="2492300" y="2046850"/>
            <a:ext cx="3432750" cy="25745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STEAM.4 ﻿﻿     The architecual styles to be found in Padua.</a:t>
            </a:r>
            <a:endParaRPr>
              <a:latin typeface="Oswald"/>
              <a:ea typeface="Oswald"/>
              <a:cs typeface="Oswald"/>
              <a:sym typeface="Oswald"/>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62" name="Google Shape;62;p14"/>
          <p:cNvSpPr txBox="1"/>
          <p:nvPr/>
        </p:nvSpPr>
        <p:spPr>
          <a:xfrm>
            <a:off x="6051800" y="1235700"/>
            <a:ext cx="311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Romanesque</a:t>
            </a:r>
            <a:r>
              <a:rPr lang="en-GB" sz="1800">
                <a:solidFill>
                  <a:schemeClr val="dk2"/>
                </a:solidFill>
              </a:rPr>
              <a:t>,</a:t>
            </a:r>
            <a:endParaRPr sz="1800">
              <a:solidFill>
                <a:schemeClr val="dk2"/>
              </a:solidFill>
            </a:endParaRPr>
          </a:p>
          <a:p>
            <a:pPr indent="0" lvl="0" marL="0" rtl="0" algn="l">
              <a:spcBef>
                <a:spcPts val="0"/>
              </a:spcBef>
              <a:spcAft>
                <a:spcPts val="0"/>
              </a:spcAft>
              <a:buNone/>
            </a:pPr>
            <a:r>
              <a:rPr lang="en-GB" sz="1800">
                <a:solidFill>
                  <a:schemeClr val="dk2"/>
                </a:solidFill>
              </a:rPr>
              <a:t>Saint</a:t>
            </a:r>
            <a:r>
              <a:rPr lang="en-GB" sz="1800">
                <a:solidFill>
                  <a:schemeClr val="dk2"/>
                </a:solidFill>
              </a:rPr>
              <a:t> Anthony Basiclica</a:t>
            </a:r>
            <a:endParaRPr sz="1800">
              <a:solidFill>
                <a:schemeClr val="dk2"/>
              </a:solidFill>
            </a:endParaRPr>
          </a:p>
        </p:txBody>
      </p:sp>
      <p:pic>
        <p:nvPicPr>
          <p:cNvPr id="63" name="Google Shape;63;p14"/>
          <p:cNvPicPr preferRelativeResize="0"/>
          <p:nvPr/>
        </p:nvPicPr>
        <p:blipFill>
          <a:blip r:embed="rId3">
            <a:alphaModFix/>
          </a:blip>
          <a:stretch>
            <a:fillRect/>
          </a:stretch>
        </p:blipFill>
        <p:spPr>
          <a:xfrm>
            <a:off x="675950" y="1152475"/>
            <a:ext cx="2598152" cy="3416402"/>
          </a:xfrm>
          <a:prstGeom prst="rect">
            <a:avLst/>
          </a:prstGeom>
          <a:noFill/>
          <a:ln>
            <a:noFill/>
          </a:ln>
        </p:spPr>
      </p:pic>
      <p:pic>
        <p:nvPicPr>
          <p:cNvPr id="64" name="Google Shape;64;p14"/>
          <p:cNvPicPr preferRelativeResize="0"/>
          <p:nvPr/>
        </p:nvPicPr>
        <p:blipFill>
          <a:blip r:embed="rId4">
            <a:alphaModFix/>
          </a:blip>
          <a:stretch>
            <a:fillRect/>
          </a:stretch>
        </p:blipFill>
        <p:spPr>
          <a:xfrm>
            <a:off x="675950" y="1152475"/>
            <a:ext cx="2598152" cy="34164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STEAM.4 ﻿﻿     The architecual styles to be found in Padua.</a:t>
            </a:r>
            <a:endParaRPr>
              <a:latin typeface="Oswald"/>
              <a:ea typeface="Oswald"/>
              <a:cs typeface="Oswald"/>
              <a:sym typeface="Oswald"/>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1" name="Google Shape;71;p15"/>
          <p:cNvPicPr preferRelativeResize="0"/>
          <p:nvPr/>
        </p:nvPicPr>
        <p:blipFill>
          <a:blip r:embed="rId3">
            <a:alphaModFix/>
          </a:blip>
          <a:stretch>
            <a:fillRect/>
          </a:stretch>
        </p:blipFill>
        <p:spPr>
          <a:xfrm>
            <a:off x="311700" y="1152475"/>
            <a:ext cx="2562301" cy="3416402"/>
          </a:xfrm>
          <a:prstGeom prst="rect">
            <a:avLst/>
          </a:prstGeom>
          <a:noFill/>
          <a:ln>
            <a:noFill/>
          </a:ln>
        </p:spPr>
      </p:pic>
      <p:pic>
        <p:nvPicPr>
          <p:cNvPr id="72" name="Google Shape;72;p15"/>
          <p:cNvPicPr preferRelativeResize="0"/>
          <p:nvPr/>
        </p:nvPicPr>
        <p:blipFill>
          <a:blip r:embed="rId4">
            <a:alphaModFix/>
          </a:blip>
          <a:stretch>
            <a:fillRect/>
          </a:stretch>
        </p:blipFill>
        <p:spPr>
          <a:xfrm>
            <a:off x="3005001" y="1152474"/>
            <a:ext cx="2562301" cy="3416412"/>
          </a:xfrm>
          <a:prstGeom prst="rect">
            <a:avLst/>
          </a:prstGeom>
          <a:noFill/>
          <a:ln>
            <a:noFill/>
          </a:ln>
        </p:spPr>
      </p:pic>
      <p:sp>
        <p:nvSpPr>
          <p:cNvPr id="73" name="Google Shape;73;p15"/>
          <p:cNvSpPr txBox="1"/>
          <p:nvPr/>
        </p:nvSpPr>
        <p:spPr>
          <a:xfrm>
            <a:off x="6051800" y="1235700"/>
            <a:ext cx="311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Gothic,</a:t>
            </a:r>
            <a:endParaRPr sz="1800">
              <a:solidFill>
                <a:schemeClr val="dk2"/>
              </a:solidFill>
            </a:endParaRPr>
          </a:p>
          <a:p>
            <a:pPr indent="0" lvl="0" marL="0" rtl="0" algn="l">
              <a:spcBef>
                <a:spcPts val="0"/>
              </a:spcBef>
              <a:spcAft>
                <a:spcPts val="0"/>
              </a:spcAft>
              <a:buNone/>
            </a:pPr>
            <a:r>
              <a:rPr lang="en-GB" sz="1800">
                <a:solidFill>
                  <a:schemeClr val="dk2"/>
                </a:solidFill>
              </a:rPr>
              <a:t>Scrovegni Chapel</a:t>
            </a:r>
            <a:endParaRPr sz="1800">
              <a:solidFill>
                <a:schemeClr val="dk2"/>
              </a:solidFill>
            </a:endParaRPr>
          </a:p>
        </p:txBody>
      </p:sp>
      <p:sp>
        <p:nvSpPr>
          <p:cNvPr id="74" name="Google Shape;74;p15"/>
          <p:cNvSpPr txBox="1"/>
          <p:nvPr>
            <p:ph idx="1" type="body"/>
          </p:nvPr>
        </p:nvSpPr>
        <p:spPr>
          <a:xfrm>
            <a:off x="464100" y="13048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STEAM.4 ﻿﻿     The architecual styles to be found in Padua.</a:t>
            </a:r>
            <a:endParaRPr>
              <a:latin typeface="Oswald"/>
              <a:ea typeface="Oswald"/>
              <a:cs typeface="Oswald"/>
              <a:sym typeface="Oswald"/>
            </a:endParaRPr>
          </a:p>
        </p:txBody>
      </p:sp>
      <p:sp>
        <p:nvSpPr>
          <p:cNvPr id="80" name="Google Shape;80;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81" name="Google Shape;81;p16"/>
          <p:cNvSpPr txBox="1"/>
          <p:nvPr/>
        </p:nvSpPr>
        <p:spPr>
          <a:xfrm>
            <a:off x="6051800" y="1235700"/>
            <a:ext cx="311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Renassanice</a:t>
            </a:r>
            <a:r>
              <a:rPr lang="en-GB" sz="1800">
                <a:solidFill>
                  <a:schemeClr val="dk2"/>
                </a:solidFill>
              </a:rPr>
              <a:t>,</a:t>
            </a:r>
            <a:endParaRPr sz="1800">
              <a:solidFill>
                <a:schemeClr val="dk2"/>
              </a:solidFill>
            </a:endParaRPr>
          </a:p>
          <a:p>
            <a:pPr indent="0" lvl="0" marL="0" rtl="0" algn="l">
              <a:spcBef>
                <a:spcPts val="0"/>
              </a:spcBef>
              <a:spcAft>
                <a:spcPts val="0"/>
              </a:spcAft>
              <a:buNone/>
            </a:pPr>
            <a:r>
              <a:rPr lang="en-GB" sz="1800">
                <a:solidFill>
                  <a:schemeClr val="dk2"/>
                </a:solidFill>
              </a:rPr>
              <a:t>Saint Anthony Chapel</a:t>
            </a:r>
            <a:endParaRPr sz="1800">
              <a:solidFill>
                <a:schemeClr val="dk2"/>
              </a:solidFill>
            </a:endParaRPr>
          </a:p>
        </p:txBody>
      </p:sp>
      <p:pic>
        <p:nvPicPr>
          <p:cNvPr id="82" name="Google Shape;82;p16"/>
          <p:cNvPicPr preferRelativeResize="0"/>
          <p:nvPr/>
        </p:nvPicPr>
        <p:blipFill rotWithShape="1">
          <a:blip r:embed="rId3">
            <a:alphaModFix/>
          </a:blip>
          <a:srcRect b="10397" l="0" r="0" t="7019"/>
          <a:stretch/>
        </p:blipFill>
        <p:spPr>
          <a:xfrm>
            <a:off x="311700" y="1152475"/>
            <a:ext cx="3102609" cy="34164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STEAM.4 ﻿﻿     The architecual styles to be found in Padua.</a:t>
            </a:r>
            <a:endParaRPr>
              <a:latin typeface="Oswald"/>
              <a:ea typeface="Oswald"/>
              <a:cs typeface="Oswald"/>
              <a:sym typeface="Oswald"/>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89" name="Google Shape;89;p17"/>
          <p:cNvSpPr txBox="1"/>
          <p:nvPr/>
        </p:nvSpPr>
        <p:spPr>
          <a:xfrm>
            <a:off x="6051800" y="1235700"/>
            <a:ext cx="311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Moorish</a:t>
            </a:r>
            <a:r>
              <a:rPr lang="en-GB" sz="1800">
                <a:solidFill>
                  <a:schemeClr val="dk2"/>
                </a:solidFill>
              </a:rPr>
              <a:t>,</a:t>
            </a:r>
            <a:endParaRPr sz="1800">
              <a:solidFill>
                <a:schemeClr val="dk2"/>
              </a:solidFill>
            </a:endParaRPr>
          </a:p>
          <a:p>
            <a:pPr indent="0" lvl="0" marL="0" rtl="0" algn="l">
              <a:spcBef>
                <a:spcPts val="0"/>
              </a:spcBef>
              <a:spcAft>
                <a:spcPts val="0"/>
              </a:spcAft>
              <a:buNone/>
            </a:pPr>
            <a:r>
              <a:rPr lang="en-GB" sz="1800">
                <a:solidFill>
                  <a:schemeClr val="dk2"/>
                </a:solidFill>
              </a:rPr>
              <a:t>House</a:t>
            </a:r>
            <a:endParaRPr sz="1800">
              <a:solidFill>
                <a:schemeClr val="dk2"/>
              </a:solidFill>
            </a:endParaRPr>
          </a:p>
        </p:txBody>
      </p:sp>
      <p:pic>
        <p:nvPicPr>
          <p:cNvPr id="90" name="Google Shape;90;p17"/>
          <p:cNvPicPr preferRelativeResize="0"/>
          <p:nvPr/>
        </p:nvPicPr>
        <p:blipFill>
          <a:blip r:embed="rId3">
            <a:alphaModFix/>
          </a:blip>
          <a:stretch>
            <a:fillRect/>
          </a:stretch>
        </p:blipFill>
        <p:spPr>
          <a:xfrm>
            <a:off x="311700" y="1152474"/>
            <a:ext cx="4375776" cy="34164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STEAM.5 ﻿﻿     The description of the Scrovegni Chappel.</a:t>
            </a:r>
            <a:endParaRPr>
              <a:latin typeface="Oswald"/>
              <a:ea typeface="Oswald"/>
              <a:cs typeface="Oswald"/>
              <a:sym typeface="Oswald"/>
            </a:endParaRPr>
          </a:p>
        </p:txBody>
      </p:sp>
      <p:sp>
        <p:nvSpPr>
          <p:cNvPr id="96" name="Google Shape;9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t>The shape of the building is modest - it is a single-nave, barrel-vaulted chapel, ending in a presbytery with a ribbed vault.</a:t>
            </a:r>
            <a:endParaRPr/>
          </a:p>
          <a:p>
            <a:pPr indent="0" lvl="0" marL="0" rtl="0" algn="l">
              <a:spcBef>
                <a:spcPts val="1200"/>
              </a:spcBef>
              <a:spcAft>
                <a:spcPts val="0"/>
              </a:spcAft>
              <a:buNone/>
            </a:pPr>
            <a:r>
              <a:rPr lang="en-GB"/>
              <a:t>The frescoes in the Scrovegni Chapel were painted by Giotto between 1303 and 1306. The decoration of the chapel was created using optical illusion.</a:t>
            </a:r>
            <a:endParaRPr/>
          </a:p>
          <a:p>
            <a:pPr indent="0" lvl="0" marL="0" rtl="0" algn="l">
              <a:spcBef>
                <a:spcPts val="1200"/>
              </a:spcBef>
              <a:spcAft>
                <a:spcPts val="1200"/>
              </a:spcAft>
              <a:buNone/>
            </a:pPr>
            <a:r>
              <a:rPr lang="en-GB" sz="1200">
                <a:solidFill>
                  <a:schemeClr val="dk1"/>
                </a:solidFill>
              </a:rPr>
              <a:t>The walls inside the building are smooth, and all the decoration has been painted. The mouldings, cornices and frames, created with a brush, imitate the real thing to the point of being illusory, while drawing an intricate but obvious system of geometric divisions, in which a number of optical corrections, imperceptible to the eye, have been made. The paintings also contain elements of illusion: in the arcade, leading into the presbytery, Giotto painted two hollow chapels, creating an impression of depth, and above them two architectural constructions, which in turn look as if they are detaching from the surface of the wall and are reaching out in front of it.</a:t>
            </a:r>
            <a:endParaRPr/>
          </a:p>
        </p:txBody>
      </p:sp>
      <p:sp>
        <p:nvSpPr>
          <p:cNvPr id="97" name="Google Shape;97;p18"/>
          <p:cNvSpPr txBox="1"/>
          <p:nvPr/>
        </p:nvSpPr>
        <p:spPr>
          <a:xfrm>
            <a:off x="6051800" y="1235700"/>
            <a:ext cx="31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HISTORY AND STORY-TELLING</a:t>
            </a:r>
            <a:r>
              <a:rPr lang="en-GB">
                <a:latin typeface="Oswald"/>
                <a:ea typeface="Oswald"/>
                <a:cs typeface="Oswald"/>
                <a:sym typeface="Oswald"/>
              </a:rPr>
              <a:t>.8 ﻿﻿     The Scrovegni Chapel.</a:t>
            </a:r>
            <a:endParaRPr>
              <a:latin typeface="Oswald"/>
              <a:ea typeface="Oswald"/>
              <a:cs typeface="Oswald"/>
              <a:sym typeface="Oswald"/>
            </a:endParaRPr>
          </a:p>
        </p:txBody>
      </p:sp>
      <p:sp>
        <p:nvSpPr>
          <p:cNvPr id="103" name="Google Shape;10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Masterpiece</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Frescoes</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Precious</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Heritage</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Monumental</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Sacred</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Amazing</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Groundbreaking</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Inspiring</a:t>
            </a:r>
            <a:endParaRPr sz="2734">
              <a:latin typeface="Comfortaa"/>
              <a:ea typeface="Comfortaa"/>
              <a:cs typeface="Comfortaa"/>
              <a:sym typeface="Comfortaa"/>
            </a:endParaRPr>
          </a:p>
          <a:p>
            <a:pPr indent="-350160" lvl="0" marL="457200" rtl="0" algn="l">
              <a:spcBef>
                <a:spcPts val="0"/>
              </a:spcBef>
              <a:spcAft>
                <a:spcPts val="0"/>
              </a:spcAft>
              <a:buSzPct val="100000"/>
              <a:buFont typeface="Comfortaa"/>
              <a:buAutoNum type="arabicPeriod"/>
            </a:pPr>
            <a:r>
              <a:rPr lang="en-GB" sz="2734">
                <a:latin typeface="Comfortaa"/>
                <a:ea typeface="Comfortaa"/>
                <a:cs typeface="Comfortaa"/>
                <a:sym typeface="Comfortaa"/>
              </a:rPr>
              <a:t>Narrative</a:t>
            </a:r>
            <a:endParaRPr sz="2734">
              <a:latin typeface="Comfortaa"/>
              <a:ea typeface="Comfortaa"/>
              <a:cs typeface="Comfortaa"/>
              <a:sym typeface="Comfortaa"/>
            </a:endParaRPr>
          </a:p>
          <a:p>
            <a:pPr indent="0" lvl="0" marL="0" rtl="0" algn="l">
              <a:spcBef>
                <a:spcPts val="1200"/>
              </a:spcBef>
              <a:spcAft>
                <a:spcPts val="1200"/>
              </a:spcAft>
              <a:buNone/>
            </a:pPr>
            <a:r>
              <a:t/>
            </a:r>
            <a:endParaRPr/>
          </a:p>
        </p:txBody>
      </p:sp>
      <p:sp>
        <p:nvSpPr>
          <p:cNvPr id="104" name="Google Shape;104;p19"/>
          <p:cNvSpPr txBox="1"/>
          <p:nvPr/>
        </p:nvSpPr>
        <p:spPr>
          <a:xfrm>
            <a:off x="6051800" y="1235700"/>
            <a:ext cx="31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05" name="Google Shape;105;p19"/>
          <p:cNvPicPr preferRelativeResize="0"/>
          <p:nvPr/>
        </p:nvPicPr>
        <p:blipFill>
          <a:blip r:embed="rId3">
            <a:alphaModFix/>
          </a:blip>
          <a:stretch>
            <a:fillRect/>
          </a:stretch>
        </p:blipFill>
        <p:spPr>
          <a:xfrm>
            <a:off x="5629325" y="1017725"/>
            <a:ext cx="2661523" cy="35487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HISTORY AND STORY-TELLING.11 ﻿﻿     </a:t>
            </a:r>
            <a:r>
              <a:rPr lang="en-GB" sz="2466">
                <a:latin typeface="Oswald"/>
                <a:ea typeface="Oswald"/>
                <a:cs typeface="Oswald"/>
                <a:sym typeface="Oswald"/>
              </a:rPr>
              <a:t>Past and Presence - Frescoes</a:t>
            </a:r>
            <a:r>
              <a:rPr lang="en-GB" sz="2133">
                <a:latin typeface="Oswald"/>
                <a:ea typeface="Oswald"/>
                <a:cs typeface="Oswald"/>
                <a:sym typeface="Oswald"/>
              </a:rPr>
              <a:t> / </a:t>
            </a:r>
            <a:r>
              <a:rPr lang="en-GB" sz="2466">
                <a:latin typeface="Oswald"/>
                <a:ea typeface="Oswald"/>
                <a:cs typeface="Oswald"/>
                <a:sym typeface="Oswald"/>
              </a:rPr>
              <a:t>Graffiti</a:t>
            </a:r>
            <a:endParaRPr sz="2466">
              <a:latin typeface="Oswald"/>
              <a:ea typeface="Oswald"/>
              <a:cs typeface="Oswald"/>
              <a:sym typeface="Oswald"/>
            </a:endParaRPr>
          </a:p>
        </p:txBody>
      </p:sp>
      <p:sp>
        <p:nvSpPr>
          <p:cNvPr id="111" name="Google Shape;111;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2734">
              <a:latin typeface="Comfortaa"/>
              <a:ea typeface="Comfortaa"/>
              <a:cs typeface="Comfortaa"/>
              <a:sym typeface="Comfortaa"/>
            </a:endParaRPr>
          </a:p>
          <a:p>
            <a:pPr indent="0" lvl="0" marL="0" rtl="0" algn="l">
              <a:spcBef>
                <a:spcPts val="1200"/>
              </a:spcBef>
              <a:spcAft>
                <a:spcPts val="1200"/>
              </a:spcAft>
              <a:buNone/>
            </a:pPr>
            <a:r>
              <a:t/>
            </a:r>
            <a:endParaRPr/>
          </a:p>
        </p:txBody>
      </p:sp>
      <p:sp>
        <p:nvSpPr>
          <p:cNvPr id="112" name="Google Shape;112;p20"/>
          <p:cNvSpPr txBox="1"/>
          <p:nvPr/>
        </p:nvSpPr>
        <p:spPr>
          <a:xfrm>
            <a:off x="7118525" y="1235700"/>
            <a:ext cx="1161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Alesio B.,</a:t>
            </a:r>
            <a:endParaRPr sz="1800">
              <a:solidFill>
                <a:schemeClr val="dk2"/>
              </a:solidFill>
            </a:endParaRPr>
          </a:p>
          <a:p>
            <a:pPr indent="0" lvl="0" marL="0" rtl="0" algn="l">
              <a:spcBef>
                <a:spcPts val="0"/>
              </a:spcBef>
              <a:spcAft>
                <a:spcPts val="0"/>
              </a:spcAft>
              <a:buNone/>
            </a:pPr>
            <a:r>
              <a:rPr lang="en-GB" sz="1800">
                <a:solidFill>
                  <a:schemeClr val="dk2"/>
                </a:solidFill>
              </a:rPr>
              <a:t>Kenny Random</a:t>
            </a:r>
            <a:endParaRPr sz="1800">
              <a:solidFill>
                <a:schemeClr val="dk2"/>
              </a:solidFill>
            </a:endParaRPr>
          </a:p>
        </p:txBody>
      </p:sp>
      <p:pic>
        <p:nvPicPr>
          <p:cNvPr id="113" name="Google Shape;113;p20"/>
          <p:cNvPicPr preferRelativeResize="0"/>
          <p:nvPr/>
        </p:nvPicPr>
        <p:blipFill>
          <a:blip r:embed="rId3">
            <a:alphaModFix/>
          </a:blip>
          <a:stretch>
            <a:fillRect/>
          </a:stretch>
        </p:blipFill>
        <p:spPr>
          <a:xfrm>
            <a:off x="414700" y="1199000"/>
            <a:ext cx="2562282" cy="3416402"/>
          </a:xfrm>
          <a:prstGeom prst="rect">
            <a:avLst/>
          </a:prstGeom>
          <a:noFill/>
          <a:ln>
            <a:noFill/>
          </a:ln>
        </p:spPr>
      </p:pic>
      <p:pic>
        <p:nvPicPr>
          <p:cNvPr id="114" name="Google Shape;114;p20"/>
          <p:cNvPicPr preferRelativeResize="0"/>
          <p:nvPr/>
        </p:nvPicPr>
        <p:blipFill rotWithShape="1">
          <a:blip r:embed="rId4">
            <a:alphaModFix/>
          </a:blip>
          <a:srcRect b="28752" l="13081" r="13133" t="18693"/>
          <a:stretch/>
        </p:blipFill>
        <p:spPr>
          <a:xfrm>
            <a:off x="3225475" y="1199750"/>
            <a:ext cx="3597251" cy="3416402"/>
          </a:xfrm>
          <a:prstGeom prst="rect">
            <a:avLst/>
          </a:prstGeom>
          <a:noFill/>
          <a:ln>
            <a:noFill/>
          </a:ln>
        </p:spPr>
      </p:pic>
      <p:sp>
        <p:nvSpPr>
          <p:cNvPr id="115" name="Google Shape;115;p20"/>
          <p:cNvSpPr txBox="1"/>
          <p:nvPr/>
        </p:nvSpPr>
        <p:spPr>
          <a:xfrm>
            <a:off x="5164625" y="2872750"/>
            <a:ext cx="400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HISTORY AND STORY-TELLING.11 ﻿﻿     </a:t>
            </a:r>
            <a:r>
              <a:rPr lang="en-GB" sz="2133">
                <a:latin typeface="Oswald"/>
                <a:ea typeface="Oswald"/>
                <a:cs typeface="Oswald"/>
                <a:sym typeface="Oswald"/>
              </a:rPr>
              <a:t>Past and Presence - Frescoes</a:t>
            </a:r>
            <a:r>
              <a:rPr lang="en-GB" sz="1800">
                <a:latin typeface="Oswald"/>
                <a:ea typeface="Oswald"/>
                <a:cs typeface="Oswald"/>
                <a:sym typeface="Oswald"/>
              </a:rPr>
              <a:t> / </a:t>
            </a:r>
            <a:r>
              <a:rPr lang="en-GB" sz="2133">
                <a:latin typeface="Oswald"/>
                <a:ea typeface="Oswald"/>
                <a:cs typeface="Oswald"/>
                <a:sym typeface="Oswald"/>
              </a:rPr>
              <a:t>Art / Tourism</a:t>
            </a:r>
            <a:endParaRPr sz="2133">
              <a:latin typeface="Oswald"/>
              <a:ea typeface="Oswald"/>
              <a:cs typeface="Oswald"/>
              <a:sym typeface="Oswald"/>
            </a:endParaRPr>
          </a:p>
        </p:txBody>
      </p:sp>
      <p:sp>
        <p:nvSpPr>
          <p:cNvPr id="121" name="Google Shape;12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2734">
              <a:latin typeface="Comfortaa"/>
              <a:ea typeface="Comfortaa"/>
              <a:cs typeface="Comfortaa"/>
              <a:sym typeface="Comfortaa"/>
            </a:endParaRPr>
          </a:p>
          <a:p>
            <a:pPr indent="0" lvl="0" marL="0" rtl="0" algn="l">
              <a:spcBef>
                <a:spcPts val="1200"/>
              </a:spcBef>
              <a:spcAft>
                <a:spcPts val="1200"/>
              </a:spcAft>
              <a:buNone/>
            </a:pPr>
            <a:r>
              <a:t/>
            </a:r>
            <a:endParaRPr/>
          </a:p>
        </p:txBody>
      </p:sp>
      <p:sp>
        <p:nvSpPr>
          <p:cNvPr id="122" name="Google Shape;122;p21"/>
          <p:cNvSpPr txBox="1"/>
          <p:nvPr/>
        </p:nvSpPr>
        <p:spPr>
          <a:xfrm>
            <a:off x="6051800" y="1235700"/>
            <a:ext cx="31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23" name="Google Shape;123;p21" title="WhatsApp Video 2023-11-17 at 11.38.01.mp4">
            <a:hlinkClick r:id="rId3"/>
          </p:cNvPr>
          <p:cNvPicPr preferRelativeResize="0"/>
          <p:nvPr/>
        </p:nvPicPr>
        <p:blipFill>
          <a:blip r:embed="rId4">
            <a:alphaModFix/>
          </a:blip>
          <a:stretch>
            <a:fillRect/>
          </a:stretch>
        </p:blipFill>
        <p:spPr>
          <a:xfrm>
            <a:off x="752000" y="1152475"/>
            <a:ext cx="3820000" cy="2864995"/>
          </a:xfrm>
          <a:prstGeom prst="rect">
            <a:avLst/>
          </a:prstGeom>
          <a:noFill/>
          <a:ln>
            <a:noFill/>
          </a:ln>
        </p:spPr>
      </p:pic>
      <p:pic>
        <p:nvPicPr>
          <p:cNvPr id="124" name="Google Shape;124;p21"/>
          <p:cNvPicPr preferRelativeResize="0"/>
          <p:nvPr/>
        </p:nvPicPr>
        <p:blipFill rotWithShape="1">
          <a:blip r:embed="rId5">
            <a:alphaModFix/>
          </a:blip>
          <a:srcRect b="9485" l="0" r="0" t="0"/>
          <a:stretch/>
        </p:blipFill>
        <p:spPr>
          <a:xfrm>
            <a:off x="6051800" y="1089100"/>
            <a:ext cx="2426373" cy="29283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PROBLEM SOLVING.12     </a:t>
            </a:r>
            <a:r>
              <a:rPr lang="en-GB" sz="2133">
                <a:latin typeface="Oswald"/>
                <a:ea typeface="Oswald"/>
                <a:cs typeface="Oswald"/>
                <a:sym typeface="Oswald"/>
              </a:rPr>
              <a:t>Like</a:t>
            </a:r>
            <a:endParaRPr sz="2133">
              <a:latin typeface="Oswald"/>
              <a:ea typeface="Oswald"/>
              <a:cs typeface="Oswald"/>
              <a:sym typeface="Oswald"/>
            </a:endParaRPr>
          </a:p>
        </p:txBody>
      </p:sp>
      <p:sp>
        <p:nvSpPr>
          <p:cNvPr id="130" name="Google Shape;13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457200" rtl="0" algn="l">
              <a:spcBef>
                <a:spcPts val="0"/>
              </a:spcBef>
              <a:spcAft>
                <a:spcPts val="0"/>
              </a:spcAft>
              <a:buNone/>
            </a:pPr>
            <a:r>
              <a:rPr lang="en-GB" sz="2734">
                <a:latin typeface="Comfortaa"/>
                <a:ea typeface="Comfortaa"/>
                <a:cs typeface="Comfortaa"/>
                <a:sym typeface="Comfortaa"/>
              </a:rPr>
              <a:t>Monuments</a:t>
            </a:r>
            <a:endParaRPr sz="2734">
              <a:latin typeface="Comfortaa"/>
              <a:ea typeface="Comfortaa"/>
              <a:cs typeface="Comfortaa"/>
              <a:sym typeface="Comfortaa"/>
            </a:endParaRPr>
          </a:p>
          <a:p>
            <a:pPr indent="0" lvl="0" marL="457200" rtl="0" algn="l">
              <a:spcBef>
                <a:spcPts val="1200"/>
              </a:spcBef>
              <a:spcAft>
                <a:spcPts val="0"/>
              </a:spcAft>
              <a:buNone/>
            </a:pPr>
            <a:r>
              <a:rPr lang="en-GB" sz="2734">
                <a:latin typeface="Comfortaa"/>
                <a:ea typeface="Comfortaa"/>
                <a:cs typeface="Comfortaa"/>
                <a:sym typeface="Comfortaa"/>
              </a:rPr>
              <a:t>Architecture</a:t>
            </a:r>
            <a:endParaRPr sz="2734">
              <a:latin typeface="Comfortaa"/>
              <a:ea typeface="Comfortaa"/>
              <a:cs typeface="Comfortaa"/>
              <a:sym typeface="Comfortaa"/>
            </a:endParaRPr>
          </a:p>
          <a:p>
            <a:pPr indent="0" lvl="0" marL="457200" rtl="0" algn="l">
              <a:spcBef>
                <a:spcPts val="1200"/>
              </a:spcBef>
              <a:spcAft>
                <a:spcPts val="0"/>
              </a:spcAft>
              <a:buNone/>
            </a:pPr>
            <a:r>
              <a:rPr lang="en-GB" sz="2734">
                <a:latin typeface="Comfortaa"/>
                <a:ea typeface="Comfortaa"/>
                <a:cs typeface="Comfortaa"/>
                <a:sym typeface="Comfortaa"/>
              </a:rPr>
              <a:t>Coffee</a:t>
            </a:r>
            <a:endParaRPr sz="2734">
              <a:latin typeface="Comfortaa"/>
              <a:ea typeface="Comfortaa"/>
              <a:cs typeface="Comfortaa"/>
              <a:sym typeface="Comfortaa"/>
            </a:endParaRPr>
          </a:p>
          <a:p>
            <a:pPr indent="0" lvl="0" marL="457200" rtl="0" algn="l">
              <a:spcBef>
                <a:spcPts val="1200"/>
              </a:spcBef>
              <a:spcAft>
                <a:spcPts val="0"/>
              </a:spcAft>
              <a:buNone/>
            </a:pPr>
            <a:r>
              <a:rPr lang="en-GB" sz="2734">
                <a:latin typeface="Comfortaa"/>
                <a:ea typeface="Comfortaa"/>
                <a:cs typeface="Comfortaa"/>
                <a:sym typeface="Comfortaa"/>
              </a:rPr>
              <a:t>Cakes (Izolda)</a:t>
            </a:r>
            <a:endParaRPr sz="2734">
              <a:latin typeface="Comfortaa"/>
              <a:ea typeface="Comfortaa"/>
              <a:cs typeface="Comfortaa"/>
              <a:sym typeface="Comfortaa"/>
            </a:endParaRPr>
          </a:p>
          <a:p>
            <a:pPr indent="0" lvl="0" marL="457200" rtl="0" algn="l">
              <a:spcBef>
                <a:spcPts val="1200"/>
              </a:spcBef>
              <a:spcAft>
                <a:spcPts val="0"/>
              </a:spcAft>
              <a:buNone/>
            </a:pPr>
            <a:r>
              <a:rPr lang="en-GB" sz="2734">
                <a:latin typeface="Comfortaa"/>
                <a:ea typeface="Comfortaa"/>
                <a:cs typeface="Comfortaa"/>
                <a:sym typeface="Comfortaa"/>
              </a:rPr>
              <a:t>Fashionable people (Izolda)</a:t>
            </a:r>
            <a:endParaRPr sz="2734">
              <a:latin typeface="Comfortaa"/>
              <a:ea typeface="Comfortaa"/>
              <a:cs typeface="Comfortaa"/>
              <a:sym typeface="Comfortaa"/>
            </a:endParaRPr>
          </a:p>
          <a:p>
            <a:pPr indent="0" lvl="0" marL="457200" rtl="0" algn="l">
              <a:spcBef>
                <a:spcPts val="1200"/>
              </a:spcBef>
              <a:spcAft>
                <a:spcPts val="0"/>
              </a:spcAft>
              <a:buNone/>
            </a:pPr>
            <a:r>
              <a:rPr lang="en-GB" sz="2734">
                <a:latin typeface="Comfortaa"/>
                <a:ea typeface="Comfortaa"/>
                <a:cs typeface="Comfortaa"/>
                <a:sym typeface="Comfortaa"/>
              </a:rPr>
              <a:t>Bikes (Beata)</a:t>
            </a:r>
            <a:endParaRPr sz="2734">
              <a:latin typeface="Comfortaa"/>
              <a:ea typeface="Comfortaa"/>
              <a:cs typeface="Comfortaa"/>
              <a:sym typeface="Comfortaa"/>
            </a:endParaRPr>
          </a:p>
          <a:p>
            <a:pPr indent="0" lvl="0" marL="0" rtl="0" algn="l">
              <a:spcBef>
                <a:spcPts val="1200"/>
              </a:spcBef>
              <a:spcAft>
                <a:spcPts val="1200"/>
              </a:spcAft>
              <a:buNone/>
            </a:pPr>
            <a:r>
              <a:t/>
            </a:r>
            <a:endParaRPr/>
          </a:p>
        </p:txBody>
      </p:sp>
      <p:sp>
        <p:nvSpPr>
          <p:cNvPr id="131" name="Google Shape;131;p22"/>
          <p:cNvSpPr txBox="1"/>
          <p:nvPr/>
        </p:nvSpPr>
        <p:spPr>
          <a:xfrm>
            <a:off x="6051800" y="1235700"/>
            <a:ext cx="31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32" name="Google Shape;132;p22"/>
          <p:cNvPicPr preferRelativeResize="0"/>
          <p:nvPr/>
        </p:nvPicPr>
        <p:blipFill>
          <a:blip r:embed="rId3">
            <a:alphaModFix/>
          </a:blip>
          <a:stretch>
            <a:fillRect/>
          </a:stretch>
        </p:blipFill>
        <p:spPr>
          <a:xfrm>
            <a:off x="6382600" y="1985575"/>
            <a:ext cx="2536150" cy="2536150"/>
          </a:xfrm>
          <a:prstGeom prst="rect">
            <a:avLst/>
          </a:prstGeom>
          <a:noFill/>
          <a:ln>
            <a:noFill/>
          </a:ln>
        </p:spPr>
      </p:pic>
      <p:pic>
        <p:nvPicPr>
          <p:cNvPr id="133" name="Google Shape;133;p22"/>
          <p:cNvPicPr preferRelativeResize="0"/>
          <p:nvPr/>
        </p:nvPicPr>
        <p:blipFill>
          <a:blip r:embed="rId4">
            <a:alphaModFix/>
          </a:blip>
          <a:stretch>
            <a:fillRect/>
          </a:stretch>
        </p:blipFill>
        <p:spPr>
          <a:xfrm>
            <a:off x="4267644" y="232350"/>
            <a:ext cx="2114949" cy="28199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latin typeface="Oswald"/>
                <a:ea typeface="Oswald"/>
                <a:cs typeface="Oswald"/>
                <a:sym typeface="Oswald"/>
              </a:rPr>
              <a:t>PROBLEM SOLVING</a:t>
            </a:r>
            <a:r>
              <a:rPr lang="en-GB">
                <a:latin typeface="Oswald"/>
                <a:ea typeface="Oswald"/>
                <a:cs typeface="Oswald"/>
                <a:sym typeface="Oswald"/>
              </a:rPr>
              <a:t>.12     </a:t>
            </a:r>
            <a:r>
              <a:rPr lang="en-GB" sz="2133">
                <a:latin typeface="Oswald"/>
                <a:ea typeface="Oswald"/>
                <a:cs typeface="Oswald"/>
                <a:sym typeface="Oswald"/>
              </a:rPr>
              <a:t>Dislike</a:t>
            </a:r>
            <a:endParaRPr sz="2133">
              <a:latin typeface="Oswald"/>
              <a:ea typeface="Oswald"/>
              <a:cs typeface="Oswald"/>
              <a:sym typeface="Oswald"/>
            </a:endParaRPr>
          </a:p>
        </p:txBody>
      </p:sp>
      <p:sp>
        <p:nvSpPr>
          <p:cNvPr id="139" name="Google Shape;139;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2734">
              <a:latin typeface="Comfortaa"/>
              <a:ea typeface="Comfortaa"/>
              <a:cs typeface="Comfortaa"/>
              <a:sym typeface="Comfortaa"/>
            </a:endParaRPr>
          </a:p>
          <a:p>
            <a:pPr indent="0" lvl="0" marL="0" rtl="0" algn="l">
              <a:spcBef>
                <a:spcPts val="1200"/>
              </a:spcBef>
              <a:spcAft>
                <a:spcPts val="1200"/>
              </a:spcAft>
              <a:buNone/>
            </a:pPr>
            <a:r>
              <a:t/>
            </a:r>
            <a:endParaRPr/>
          </a:p>
        </p:txBody>
      </p:sp>
      <p:sp>
        <p:nvSpPr>
          <p:cNvPr id="140" name="Google Shape;140;p23"/>
          <p:cNvSpPr txBox="1"/>
          <p:nvPr/>
        </p:nvSpPr>
        <p:spPr>
          <a:xfrm>
            <a:off x="6051800" y="1235700"/>
            <a:ext cx="31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41" name="Google Shape;141;p23"/>
          <p:cNvPicPr preferRelativeResize="0"/>
          <p:nvPr/>
        </p:nvPicPr>
        <p:blipFill>
          <a:blip r:embed="rId3">
            <a:alphaModFix/>
          </a:blip>
          <a:stretch>
            <a:fillRect/>
          </a:stretch>
        </p:blipFill>
        <p:spPr>
          <a:xfrm>
            <a:off x="404121" y="1152475"/>
            <a:ext cx="2562301" cy="3416402"/>
          </a:xfrm>
          <a:prstGeom prst="rect">
            <a:avLst/>
          </a:prstGeom>
          <a:noFill/>
          <a:ln>
            <a:noFill/>
          </a:ln>
        </p:spPr>
      </p:pic>
      <p:pic>
        <p:nvPicPr>
          <p:cNvPr id="142" name="Google Shape;142;p23"/>
          <p:cNvPicPr preferRelativeResize="0"/>
          <p:nvPr/>
        </p:nvPicPr>
        <p:blipFill>
          <a:blip r:embed="rId4">
            <a:alphaModFix/>
          </a:blip>
          <a:stretch>
            <a:fillRect/>
          </a:stretch>
        </p:blipFill>
        <p:spPr>
          <a:xfrm>
            <a:off x="3181825" y="1152475"/>
            <a:ext cx="2562301" cy="3416428"/>
          </a:xfrm>
          <a:prstGeom prst="rect">
            <a:avLst/>
          </a:prstGeom>
          <a:noFill/>
          <a:ln>
            <a:noFill/>
          </a:ln>
        </p:spPr>
      </p:pic>
      <p:pic>
        <p:nvPicPr>
          <p:cNvPr id="143" name="Google Shape;143;p23"/>
          <p:cNvPicPr preferRelativeResize="0"/>
          <p:nvPr/>
        </p:nvPicPr>
        <p:blipFill>
          <a:blip r:embed="rId5">
            <a:alphaModFix/>
          </a:blip>
          <a:stretch>
            <a:fillRect/>
          </a:stretch>
        </p:blipFill>
        <p:spPr>
          <a:xfrm>
            <a:off x="6223575" y="1152475"/>
            <a:ext cx="2406225" cy="2406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