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9" r:id="rId4"/>
    <p:sldId id="278" r:id="rId5"/>
    <p:sldId id="258" r:id="rId6"/>
    <p:sldId id="279" r:id="rId7"/>
    <p:sldId id="259" r:id="rId8"/>
    <p:sldId id="288" r:id="rId9"/>
    <p:sldId id="285" r:id="rId10"/>
    <p:sldId id="286" r:id="rId11"/>
    <p:sldId id="283" r:id="rId12"/>
    <p:sldId id="287" r:id="rId13"/>
    <p:sldId id="282" r:id="rId14"/>
    <p:sldId id="280" r:id="rId15"/>
    <p:sldId id="281" r:id="rId16"/>
    <p:sldId id="266" r:id="rId17"/>
    <p:sldId id="270" r:id="rId18"/>
    <p:sldId id="291" r:id="rId19"/>
    <p:sldId id="290" r:id="rId20"/>
    <p:sldId id="272" r:id="rId21"/>
    <p:sldId id="271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B3CB"/>
    <a:srgbClr val="007FAC"/>
    <a:srgbClr val="E60000"/>
    <a:srgbClr val="E2C8FC"/>
    <a:srgbClr val="ECDBFD"/>
    <a:srgbClr val="DBBBFB"/>
    <a:srgbClr val="0097CC"/>
    <a:srgbClr val="7CC3D6"/>
    <a:srgbClr val="FF9BC3"/>
    <a:srgbClr val="FF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64306-E749-426D-B2A6-809FEF9D92E3}" type="datetimeFigureOut">
              <a:rPr lang="pl-PL" smtClean="0"/>
              <a:pPr/>
              <a:t>05.07.2024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5379E-9578-45F6-9AF0-19446C26D4E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42910" y="1714488"/>
            <a:ext cx="7929618" cy="2428892"/>
          </a:xfrm>
          <a:solidFill>
            <a:schemeClr val="bg1"/>
          </a:solidFill>
          <a:ln w="57150">
            <a:solidFill>
              <a:srgbClr val="FF0000"/>
            </a:solidFill>
            <a:prstDash val="solid"/>
          </a:ln>
        </p:spPr>
        <p:txBody>
          <a:bodyPr>
            <a:normAutofit/>
          </a:bodyPr>
          <a:lstStyle/>
          <a:p>
            <a:r>
              <a:rPr lang="pl-PL" sz="48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Jak pozbyć się</a:t>
            </a:r>
            <a:br>
              <a:rPr lang="pl-PL" sz="48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48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bariery językowej?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57554" y="1000132"/>
            <a:ext cx="5857916" cy="5143512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Paulina Zakrzewska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/>
              <a:t> ■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wolontariuszka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Instytutu im. W. Korfantego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 Katowicach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/>
              <a:t> ■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nauczycielka j. polskiego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dla obcokrajowców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r>
              <a:rPr lang="pl-PL" sz="2400" dirty="0"/>
              <a:t>■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kulturoznawca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/>
              <a:t> ■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pasjonatka języków obcych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Arial Nova" pitchFamily="34" charset="0"/>
              </a:rPr>
            </a:br>
            <a:endParaRPr lang="pl-PL" sz="2400" dirty="0">
              <a:latin typeface="Arial Nova" pitchFamily="34" charset="0"/>
            </a:endParaRPr>
          </a:p>
        </p:txBody>
      </p:sp>
      <p:pic>
        <p:nvPicPr>
          <p:cNvPr id="3" name="Obraz 2" descr="foto1 c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428736"/>
            <a:ext cx="3080426" cy="3429024"/>
          </a:xfrm>
          <a:prstGeom prst="rect">
            <a:avLst/>
          </a:prstGeom>
          <a:ln w="79375" cmpd="tri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aśnienie owalne 2"/>
          <p:cNvSpPr/>
          <p:nvPr/>
        </p:nvSpPr>
        <p:spPr>
          <a:xfrm>
            <a:off x="1714480" y="1785926"/>
            <a:ext cx="5929354" cy="2428892"/>
          </a:xfrm>
          <a:prstGeom prst="wedgeEllipseCallout">
            <a:avLst>
              <a:gd name="adj1" fmla="val -22721"/>
              <a:gd name="adj2" fmla="val 7172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POROZMAWIAJMY!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/>
          </p:cNvSpPr>
          <p:nvPr/>
        </p:nvSpPr>
        <p:spPr>
          <a:xfrm>
            <a:off x="571472" y="2000240"/>
            <a:ext cx="7929618" cy="2071702"/>
          </a:xfrm>
          <a:prstGeom prst="rect">
            <a:avLst/>
          </a:prstGeom>
          <a:noFill/>
          <a:ln w="57150">
            <a:noFill/>
            <a:prstDash val="dash"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1 Jakiego języka się uczysz?</a:t>
            </a: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7FAC"/>
              </a:solidFill>
              <a:effectLst/>
              <a:uLnTx/>
              <a:uFillTx/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62" y="2000240"/>
            <a:ext cx="7215238" cy="3786214"/>
          </a:xfrm>
          <a:ln>
            <a:noFill/>
          </a:ln>
        </p:spPr>
        <p:txBody>
          <a:bodyPr>
            <a:noAutofit/>
          </a:bodyPr>
          <a:lstStyle/>
          <a:p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2 </a:t>
            </a:r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Co myślisz,</a:t>
            </a:r>
            <a:b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gdy słyszysz osobę,</a:t>
            </a:r>
            <a:b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która dobrze mówi</a:t>
            </a:r>
            <a:b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 języku obcym?</a:t>
            </a:r>
            <a:b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36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endParaRPr lang="pl-PL" sz="3600" dirty="0">
              <a:solidFill>
                <a:srgbClr val="007FAC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714348" y="2143116"/>
            <a:ext cx="7715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3 Jaka jest twoja reakcja,</a:t>
            </a:r>
          </a:p>
          <a:p>
            <a:pPr algn="ctr"/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kiedy ktoś zwraca się</a:t>
            </a:r>
          </a:p>
          <a:p>
            <a:pPr algn="ctr"/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do ciebie w obcym języku?</a:t>
            </a:r>
            <a:endParaRPr lang="pl-PL" sz="3600" dirty="0">
              <a:solidFill>
                <a:srgbClr val="007FAC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e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0"/>
            <a:ext cx="72842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86766" cy="5797568"/>
          </a:xfrm>
        </p:spPr>
        <p:txBody>
          <a:bodyPr>
            <a:normAutofit/>
          </a:bodyPr>
          <a:lstStyle/>
          <a:p>
            <a:r>
              <a:rPr lang="pl-PL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Najtrudniejsze jest mówienie…</a:t>
            </a:r>
            <a:br>
              <a:rPr lang="pl-PL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b="1" dirty="0">
                <a:solidFill>
                  <a:srgbClr val="0097C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mit czy rzeczywistość?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 txBox="1">
            <a:spLocks/>
          </p:cNvSpPr>
          <p:nvPr/>
        </p:nvSpPr>
        <p:spPr>
          <a:xfrm>
            <a:off x="-428660" y="5918216"/>
            <a:ext cx="5715040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Źródło:</a:t>
            </a:r>
            <a:r>
              <a:rPr kumimoji="0" lang="pl-PL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r>
              <a:rPr kumimoji="0" lang="pl-PL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www.francuski.ang.pl</a:t>
            </a: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  <p:pic>
        <p:nvPicPr>
          <p:cNvPr id="4" name="Obraz 3" descr="cytat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" y="2118360"/>
            <a:ext cx="8976360" cy="2621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28596" y="6143644"/>
            <a:ext cx="2857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Źródło: </a:t>
            </a:r>
            <a:r>
              <a:rPr lang="pl-PL" dirty="0" err="1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www.ang.pl</a:t>
            </a:r>
            <a:r>
              <a:rPr lang="pl-PL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</a:p>
        </p:txBody>
      </p:sp>
      <p:pic>
        <p:nvPicPr>
          <p:cNvPr id="4" name="Obraz 3" descr="cytat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" y="2430780"/>
            <a:ext cx="8816340" cy="19964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5786454"/>
            <a:ext cx="3786214" cy="796908"/>
          </a:xfrm>
        </p:spPr>
        <p:txBody>
          <a:bodyPr>
            <a:noAutofit/>
          </a:bodyPr>
          <a:lstStyle/>
          <a:p>
            <a:br>
              <a:rPr lang="pl-PL" sz="18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18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Źródło: </a:t>
            </a:r>
            <a:r>
              <a:rPr lang="pl-PL" sz="1800" dirty="0" err="1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www.forumnauka.pl</a:t>
            </a:r>
            <a:endParaRPr lang="pl-PL" sz="1800" dirty="0"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  <p:pic>
        <p:nvPicPr>
          <p:cNvPr id="3" name="Obraz 2" descr="cyta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5471"/>
            <a:ext cx="9144000" cy="12270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142844" y="-24"/>
            <a:ext cx="9001156" cy="1285884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70C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Dlaczego mówienie jest uważane za najtrudniejsze? </a:t>
            </a:r>
            <a:b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endParaRPr lang="pl-PL" sz="2400" b="1" dirty="0"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-642974" y="4000504"/>
            <a:ext cx="7715304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500034" y="1142133"/>
            <a:ext cx="850112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Nauka języka w szkole:</a:t>
            </a:r>
          </a:p>
          <a:p>
            <a:pPr lvl="0">
              <a:spcBef>
                <a:spcPct val="0"/>
              </a:spcBef>
              <a:buFontTx/>
              <a:buChar char="-"/>
              <a:defRPr/>
            </a:pP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mówienie jest często mniej ważne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od np. gramatyki</a:t>
            </a:r>
          </a:p>
          <a:p>
            <a:pPr>
              <a:spcBef>
                <a:spcPct val="0"/>
              </a:spcBef>
              <a:buFontTx/>
              <a:buChar char="-"/>
              <a:defRPr/>
            </a:pP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do sprawdzianów ze słownictwa mogliśmy się przygotować… ale mówienie powodowało lęk: możemy być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nagle wyrwani do odpowiedzi!</a:t>
            </a:r>
            <a:endParaRPr lang="pl-PL" sz="2400" dirty="0"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  <a:p>
            <a:pPr lvl="0">
              <a:spcBef>
                <a:spcPct val="0"/>
              </a:spcBef>
              <a:buFontTx/>
              <a:buChar char="-"/>
              <a:defRPr/>
            </a:pP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nauczyciele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skupiają uwagę na błędach</a:t>
            </a:r>
          </a:p>
          <a:p>
            <a:pPr lvl="0">
              <a:spcBef>
                <a:spcPct val="0"/>
              </a:spcBef>
              <a:buFontTx/>
              <a:buChar char="-"/>
              <a:defRPr/>
            </a:pP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mamy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lęk przed złą oceną</a:t>
            </a:r>
          </a:p>
          <a:p>
            <a:pPr lvl="0">
              <a:spcBef>
                <a:spcPct val="0"/>
              </a:spcBef>
              <a:buFontTx/>
              <a:buChar char="-"/>
              <a:defRPr/>
            </a:pPr>
            <a:endParaRPr lang="pl-PL" sz="2400" dirty="0">
              <a:solidFill>
                <a:srgbClr val="FF0000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  <a:p>
            <a:pPr lvl="0">
              <a:spcBef>
                <a:spcPct val="0"/>
              </a:spcBef>
              <a:buFontTx/>
              <a:buChar char="-"/>
              <a:defRPr/>
            </a:pPr>
            <a:endParaRPr lang="pl-PL" sz="2400" dirty="0">
              <a:solidFill>
                <a:srgbClr val="FF0000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Mówiąc,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nie mamy żadnych innych narzędzi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, </a:t>
            </a:r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które mogą nam pomóc.</a:t>
            </a:r>
          </a:p>
          <a:p>
            <a:pPr lvl="0">
              <a:spcBef>
                <a:spcPct val="0"/>
              </a:spcBef>
              <a:defRPr/>
            </a:pP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(np. tekst, który widzimy / możliwość zapisania odpowiedzi)</a:t>
            </a:r>
          </a:p>
          <a:p>
            <a:pPr lvl="0">
              <a:spcBef>
                <a:spcPct val="0"/>
              </a:spcBef>
              <a:defRPr/>
            </a:pPr>
            <a:endParaRPr lang="pl-PL" sz="2400" dirty="0">
              <a:solidFill>
                <a:srgbClr val="FF0000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  <a:p>
            <a:pPr lvl="0">
              <a:spcBef>
                <a:spcPct val="0"/>
              </a:spcBef>
              <a:defRPr/>
            </a:pPr>
            <a:endParaRPr lang="pl-PL" sz="2400" dirty="0">
              <a:solidFill>
                <a:srgbClr val="FF0000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a 5"/>
          <p:cNvSpPr/>
          <p:nvPr/>
        </p:nvSpPr>
        <p:spPr>
          <a:xfrm>
            <a:off x="2571736" y="4929198"/>
            <a:ext cx="4071966" cy="1643074"/>
          </a:xfrm>
          <a:prstGeom prst="ellipse">
            <a:avLst/>
          </a:prstGeom>
          <a:solidFill>
            <a:srgbClr val="EB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dirty="0">
                <a:solidFill>
                  <a:schemeClr val="tx1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nie odzywam się</a:t>
            </a:r>
          </a:p>
        </p:txBody>
      </p:sp>
      <p:sp>
        <p:nvSpPr>
          <p:cNvPr id="8" name="Elipsa 7"/>
          <p:cNvSpPr/>
          <p:nvPr/>
        </p:nvSpPr>
        <p:spPr>
          <a:xfrm>
            <a:off x="6572264" y="2143116"/>
            <a:ext cx="2428892" cy="2286016"/>
          </a:xfrm>
          <a:prstGeom prst="ellipse">
            <a:avLst/>
          </a:prstGeom>
          <a:solidFill>
            <a:srgbClr val="007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nie chcę popełnić błędu</a:t>
            </a:r>
          </a:p>
        </p:txBody>
      </p:sp>
      <p:sp>
        <p:nvSpPr>
          <p:cNvPr id="9" name="Elipsa 8"/>
          <p:cNvSpPr/>
          <p:nvPr/>
        </p:nvSpPr>
        <p:spPr>
          <a:xfrm>
            <a:off x="3357554" y="428604"/>
            <a:ext cx="2643206" cy="1928802"/>
          </a:xfrm>
          <a:prstGeom prst="ellips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boję się mówić</a:t>
            </a:r>
          </a:p>
          <a:p>
            <a:pPr algn="ctr"/>
            <a:r>
              <a:rPr lang="pl-PL" sz="2400" dirty="0">
                <a:solidFill>
                  <a:schemeClr val="bg1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 języku obcym</a:t>
            </a:r>
          </a:p>
        </p:txBody>
      </p:sp>
      <p:sp>
        <p:nvSpPr>
          <p:cNvPr id="12" name="Elipsa 11"/>
          <p:cNvSpPr/>
          <p:nvPr/>
        </p:nvSpPr>
        <p:spPr>
          <a:xfrm>
            <a:off x="142844" y="2143116"/>
            <a:ext cx="2571768" cy="228601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tracę szansę na naukę i rozwój</a:t>
            </a:r>
          </a:p>
        </p:txBody>
      </p:sp>
      <p:cxnSp>
        <p:nvCxnSpPr>
          <p:cNvPr id="16" name="Łącznik prosty ze strzałką 15"/>
          <p:cNvCxnSpPr/>
          <p:nvPr/>
        </p:nvCxnSpPr>
        <p:spPr>
          <a:xfrm rot="10800000">
            <a:off x="2500298" y="4000504"/>
            <a:ext cx="1000132" cy="9286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rot="10800000" flipV="1">
            <a:off x="5786446" y="4143380"/>
            <a:ext cx="1071570" cy="78581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>
            <a:off x="5929322" y="1857364"/>
            <a:ext cx="857256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 flipV="1">
            <a:off x="2285984" y="1785926"/>
            <a:ext cx="1000132" cy="571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ytuł 28"/>
          <p:cNvSpPr txBox="1">
            <a:spLocks/>
          </p:cNvSpPr>
          <p:nvPr/>
        </p:nvSpPr>
        <p:spPr>
          <a:xfrm>
            <a:off x="5857884" y="4572008"/>
            <a:ext cx="192882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Cascadia Mono Light" pitchFamily="49" charset="0"/>
                <a:cs typeface="Cascadia Mono Light" pitchFamily="49" charset="0"/>
              </a:rPr>
              <a:t>więc</a:t>
            </a:r>
          </a:p>
        </p:txBody>
      </p:sp>
      <p:sp>
        <p:nvSpPr>
          <p:cNvPr id="31" name="Tytuł 28"/>
          <p:cNvSpPr txBox="1">
            <a:spLocks/>
          </p:cNvSpPr>
          <p:nvPr/>
        </p:nvSpPr>
        <p:spPr>
          <a:xfrm>
            <a:off x="5929322" y="1428736"/>
            <a:ext cx="1285884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Cascadia Mono Light" pitchFamily="49" charset="0"/>
                <a:cs typeface="Cascadia Mono Light" pitchFamily="49" charset="0"/>
              </a:rPr>
              <a:t>bo</a:t>
            </a:r>
          </a:p>
        </p:txBody>
      </p:sp>
      <p:sp>
        <p:nvSpPr>
          <p:cNvPr id="32" name="Tytuł 28"/>
          <p:cNvSpPr txBox="1">
            <a:spLocks/>
          </p:cNvSpPr>
          <p:nvPr/>
        </p:nvSpPr>
        <p:spPr>
          <a:xfrm>
            <a:off x="1214414" y="1285860"/>
            <a:ext cx="254316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Cascadia Mono Light" pitchFamily="49" charset="0"/>
                <a:cs typeface="Cascadia Mono Light" pitchFamily="49" charset="0"/>
              </a:rPr>
              <a:t>bo</a:t>
            </a:r>
          </a:p>
        </p:txBody>
      </p:sp>
      <p:sp>
        <p:nvSpPr>
          <p:cNvPr id="34" name="Tytuł 28"/>
          <p:cNvSpPr txBox="1">
            <a:spLocks/>
          </p:cNvSpPr>
          <p:nvPr/>
        </p:nvSpPr>
        <p:spPr>
          <a:xfrm>
            <a:off x="1500166" y="4500570"/>
            <a:ext cx="192882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+mj-ea"/>
                <a:cs typeface="+mj-cs"/>
              </a:rPr>
              <a:t>więc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142984"/>
            <a:ext cx="2767746" cy="1500198"/>
          </a:xfrm>
          <a:prstGeom prst="rect">
            <a:avLst/>
          </a:prstGeom>
        </p:spPr>
      </p:pic>
      <p:pic>
        <p:nvPicPr>
          <p:cNvPr id="4" name="Obraz 3" descr="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4000504"/>
            <a:ext cx="2651307" cy="1928826"/>
          </a:xfrm>
          <a:prstGeom prst="rect">
            <a:avLst/>
          </a:prstGeom>
        </p:spPr>
      </p:pic>
      <p:sp>
        <p:nvSpPr>
          <p:cNvPr id="5" name="Tytuł 8"/>
          <p:cNvSpPr txBox="1">
            <a:spLocks/>
          </p:cNvSpPr>
          <p:nvPr/>
        </p:nvSpPr>
        <p:spPr>
          <a:xfrm>
            <a:off x="4286248" y="857232"/>
            <a:ext cx="4286280" cy="1857388"/>
          </a:xfrm>
          <a:prstGeom prst="rect">
            <a:avLst/>
          </a:prstGeom>
          <a:ln w="57150">
            <a:solidFill>
              <a:srgbClr val="0097CC"/>
            </a:solidFill>
            <a:prstDash val="dash"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BLOKADA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przed bardziej złożoną wypowiedzią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+mj-ea"/>
                <a:cs typeface="+mj-cs"/>
              </a:rPr>
            </a:b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ytuł 8"/>
          <p:cNvSpPr txBox="1">
            <a:spLocks/>
          </p:cNvSpPr>
          <p:nvPr/>
        </p:nvSpPr>
        <p:spPr>
          <a:xfrm>
            <a:off x="4286248" y="3643314"/>
            <a:ext cx="4214842" cy="2500330"/>
          </a:xfrm>
          <a:prstGeom prst="rect">
            <a:avLst/>
          </a:prstGeom>
          <a:ln w="57150">
            <a:solidFill>
              <a:srgbClr val="0097CC"/>
            </a:solidFill>
            <a:prstDash val="dash"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algn="ctr"/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WEWNĘTRZNA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POTRZEBA</a:t>
            </a:r>
          </a:p>
          <a:p>
            <a:pPr algn="ctr"/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rozmowy</a:t>
            </a:r>
          </a:p>
          <a:p>
            <a:pPr algn="ctr"/>
            <a:endParaRPr lang="pl-PL" sz="2400" dirty="0"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  <a:p>
            <a:pPr algn="ctr"/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SATYSFAKCJA</a:t>
            </a:r>
          </a:p>
          <a:p>
            <a:pPr algn="ctr"/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nawet z kilku zdań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357290" y="428604"/>
            <a:ext cx="1579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i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KIEDYŚ</a:t>
            </a:r>
            <a:r>
              <a:rPr lang="pl-PL" sz="2400" b="1" i="1" dirty="0">
                <a:latin typeface="Arial Nova" pitchFamily="34" charset="0"/>
              </a:rPr>
              <a:t>…</a:t>
            </a:r>
            <a:endParaRPr lang="pl-PL" sz="2400" b="1" dirty="0">
              <a:latin typeface="Arial Nova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285852" y="3500438"/>
            <a:ext cx="1271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…</a:t>
            </a:r>
            <a:r>
              <a:rPr lang="pl-PL" sz="2400" b="1" i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TERAZ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714356"/>
            <a:ext cx="2857520" cy="1905014"/>
          </a:xfrm>
          <a:prstGeom prst="rect">
            <a:avLst/>
          </a:prstGeom>
        </p:spPr>
      </p:pic>
      <p:sp>
        <p:nvSpPr>
          <p:cNvPr id="4" name="Tytuł 8"/>
          <p:cNvSpPr txBox="1">
            <a:spLocks/>
          </p:cNvSpPr>
          <p:nvPr/>
        </p:nvSpPr>
        <p:spPr>
          <a:xfrm>
            <a:off x="5286380" y="3214686"/>
            <a:ext cx="3571900" cy="2571768"/>
          </a:xfrm>
          <a:prstGeom prst="rect">
            <a:avLst/>
          </a:prstGeom>
          <a:ln w="28575">
            <a:solidFill>
              <a:srgbClr val="0097CC"/>
            </a:solidFill>
            <a:prstDash val="solid"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swobodna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rozmowa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 rodzimymi użytkownikami</a:t>
            </a:r>
            <a:br>
              <a:rPr kumimoji="0" lang="pl-PL" sz="3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+mj-ea"/>
                <a:cs typeface="+mj-cs"/>
              </a:rPr>
            </a:br>
            <a:endParaRPr kumimoji="0" lang="pl-PL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ytuł 8"/>
          <p:cNvSpPr txBox="1">
            <a:spLocks/>
          </p:cNvSpPr>
          <p:nvPr/>
        </p:nvSpPr>
        <p:spPr>
          <a:xfrm>
            <a:off x="214282" y="3214686"/>
            <a:ext cx="3357586" cy="1785950"/>
          </a:xfrm>
          <a:prstGeom prst="rect">
            <a:avLst/>
          </a:prstGeom>
          <a:ln w="28575">
            <a:solidFill>
              <a:srgbClr val="0097CC"/>
            </a:solidFill>
            <a:prstDash val="solid"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nieznajomość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hiszpańskiego</a:t>
            </a:r>
            <a:br>
              <a:rPr kumimoji="0" lang="pl-PL" sz="32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itchFamily="34" charset="0"/>
                <a:ea typeface="+mj-ea"/>
                <a:cs typeface="+mj-cs"/>
              </a:rPr>
            </a:br>
            <a:endParaRPr kumimoji="0" lang="pl-PL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Łącznik łamany 6"/>
          <p:cNvCxnSpPr/>
          <p:nvPr/>
        </p:nvCxnSpPr>
        <p:spPr>
          <a:xfrm>
            <a:off x="3857620" y="3714752"/>
            <a:ext cx="1285884" cy="785818"/>
          </a:xfrm>
          <a:prstGeom prst="bentConnector3">
            <a:avLst>
              <a:gd name="adj1" fmla="val 50000"/>
            </a:avLst>
          </a:prstGeom>
          <a:ln w="76200">
            <a:solidFill>
              <a:srgbClr val="0097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543956" cy="6154758"/>
          </a:xfrm>
        </p:spPr>
        <p:txBody>
          <a:bodyPr>
            <a:normAutofit/>
          </a:bodyPr>
          <a:lstStyle/>
          <a:p>
            <a:pPr algn="l"/>
            <a:r>
              <a:rPr lang="pl-PL" sz="22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Osoba, która lubi rozmawiać w języku obcym:</a:t>
            </a:r>
            <a:br>
              <a:rPr lang="pl-PL" sz="22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■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 spotkaniu i rozmowie </a:t>
            </a: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 obcokrajowcem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widzi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szansę</a:t>
            </a: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na praktykę języka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potrzebuje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kontaktu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zaczyna mówić </a:t>
            </a: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tak, jak potrafi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zauważa swoje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postępy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czuje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zadowolenie</a:t>
            </a: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i satysfakcje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rozmowa daje jej </a:t>
            </a:r>
            <a: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motywację</a:t>
            </a:r>
            <a:br>
              <a:rPr lang="pl-PL" sz="22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do dalszej nauki i ćwiczeń</a:t>
            </a:r>
            <a:br>
              <a:rPr lang="pl-PL" sz="22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endParaRPr lang="pl-PL" sz="2200" dirty="0"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  <p:sp>
        <p:nvSpPr>
          <p:cNvPr id="3" name="Serce 2"/>
          <p:cNvSpPr/>
          <p:nvPr/>
        </p:nvSpPr>
        <p:spPr>
          <a:xfrm>
            <a:off x="6215074" y="2571744"/>
            <a:ext cx="2643206" cy="2500330"/>
          </a:xfrm>
          <a:prstGeom prst="hear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1514" y="71414"/>
            <a:ext cx="8258204" cy="6226196"/>
          </a:xfrm>
        </p:spPr>
        <p:txBody>
          <a:bodyPr>
            <a:normAutofit/>
          </a:bodyPr>
          <a:lstStyle/>
          <a:p>
            <a:pPr algn="l"/>
            <a:r>
              <a:rPr lang="pl-PL" sz="24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PORADY</a:t>
            </a:r>
            <a:b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/>
              <a:t> 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poszukaj autorytetu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– osoby, którą chcesz naśladować w nauce języka. Osoby, której akcent/sposób mówienia lubisz.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wyobrażaj sobie, że mówisz płynnie.</a:t>
            </a:r>
            <a:br>
              <a:rPr lang="pl-PL" sz="2400" dirty="0">
                <a:solidFill>
                  <a:srgbClr val="E6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Gdzie i w jakich sytuacjach chcesz mówić biegle w obcym języku?	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myśl, że potrafisz</a:t>
            </a:r>
            <a:b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mówić w języku obcym, od pierwszego dnia.</a:t>
            </a:r>
            <a:b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endParaRPr lang="pl-PL" sz="2400" dirty="0">
              <a:solidFill>
                <a:srgbClr val="FF0000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0108" y="142852"/>
            <a:ext cx="8686800" cy="6583362"/>
          </a:xfrm>
        </p:spPr>
        <p:txBody>
          <a:bodyPr>
            <a:normAutofit/>
          </a:bodyPr>
          <a:lstStyle/>
          <a:p>
            <a:pPr algn="l"/>
            <a:r>
              <a:rPr lang="pl-PL" sz="24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PORADY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mów jak najwcześniej i jak najczęściej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  <a:sym typeface="Wingdings" pitchFamily="2" charset="2"/>
              </a:rPr>
              <a:t>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wyciągnij wnioski z rozmowy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 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  <a:sym typeface="Wingdings" pitchFamily="2" charset="2"/>
              </a:rPr>
              <a:t>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podziękuj sobie za twoją chęć i wysiłek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mów kilka krótkich zdań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,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zamiast jednego złożonego.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pamiętaj</a:t>
            </a: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,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- osoba, z którą rozmawiasz, to nie krytyk,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ale adresat twojego przekazu i źródło informacji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endParaRPr lang="pl-PL" sz="2400" dirty="0"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8638" y="60324"/>
            <a:ext cx="8543956" cy="6369072"/>
          </a:xfrm>
        </p:spPr>
        <p:txBody>
          <a:bodyPr>
            <a:normAutofit/>
          </a:bodyPr>
          <a:lstStyle/>
          <a:p>
            <a:pPr algn="l"/>
            <a:r>
              <a:rPr lang="pl-PL" sz="24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PORADY</a:t>
            </a:r>
            <a: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b="1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pomyśl dlaczego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chcesz porozmawiać z daną osobą.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Wspólne hobby? Interesujący temat?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Skoncentruj się na korzyściach jakie możesz mieć z tej rozmowy.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zapomnij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o negatywnych doświadczeniach ze szkoły.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■ </a:t>
            </a:r>
            <a:r>
              <a:rPr lang="pl-PL" sz="2400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po popełnieniu błędu…</a:t>
            </a:r>
            <a:b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400" dirty="0"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zacznij nowe zdanie.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4480" y="1000108"/>
            <a:ext cx="7000924" cy="4214842"/>
          </a:xfrm>
        </p:spPr>
        <p:txBody>
          <a:bodyPr>
            <a:normAutofit/>
          </a:bodyPr>
          <a:lstStyle/>
          <a:p>
            <a:pPr algn="l"/>
            <a:br>
              <a:rPr lang="pl-PL" sz="28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800" b="1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odwagi</a:t>
            </a:r>
            <a: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 do wykorzystania</a:t>
            </a:r>
            <a:b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każdej okazji do komunikacji</a:t>
            </a:r>
            <a:b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w języku obcym</a:t>
            </a:r>
            <a:b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b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oraz </a:t>
            </a:r>
            <a:r>
              <a:rPr lang="pl-PL" sz="2800" b="1" dirty="0">
                <a:solidFill>
                  <a:srgbClr val="FF0000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satysfakcji</a:t>
            </a:r>
            <a:br>
              <a:rPr lang="pl-PL" sz="28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z używania języka obcego!</a:t>
            </a:r>
            <a:br>
              <a:rPr lang="pl-PL" sz="2800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</a:br>
            <a:endParaRPr lang="pl-PL" sz="2800" dirty="0">
              <a:solidFill>
                <a:srgbClr val="007FAC"/>
              </a:solidFill>
              <a:latin typeface="Cascadia Mono Light" pitchFamily="49" charset="0"/>
              <a:ea typeface="Cascadia Mono Light" pitchFamily="49" charset="0"/>
              <a:cs typeface="Cascadia Mono Light" pitchFamily="49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500430" y="714356"/>
            <a:ext cx="192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>
                <a:solidFill>
                  <a:srgbClr val="007FAC"/>
                </a:solidFill>
                <a:latin typeface="Cascadia Mono Light" pitchFamily="49" charset="0"/>
                <a:ea typeface="Cascadia Mono Light" pitchFamily="49" charset="0"/>
                <a:cs typeface="Cascadia Mono Light" pitchFamily="49" charset="0"/>
              </a:rPr>
              <a:t>Życzę</a:t>
            </a:r>
            <a:endParaRPr lang="pl-PL" sz="36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86808" cy="5072098"/>
          </a:xfrm>
        </p:spPr>
        <p:txBody>
          <a:bodyPr>
            <a:normAutofit/>
          </a:bodyPr>
          <a:lstStyle/>
          <a:p>
            <a:endParaRPr lang="pl-PL" sz="2400" dirty="0">
              <a:latin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ED0C5EE-B58B-2BB0-1048-926FA3C3A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581128"/>
            <a:ext cx="7236296" cy="6673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571</Words>
  <Application>Microsoft Office PowerPoint</Application>
  <PresentationFormat>Pokaz na ekranie (4:3)</PresentationFormat>
  <Paragraphs>51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Arial Nova</vt:lpstr>
      <vt:lpstr>Calibri</vt:lpstr>
      <vt:lpstr>Cascadia Mono Light</vt:lpstr>
      <vt:lpstr>Motyw pakietu Office</vt:lpstr>
      <vt:lpstr>Jak pozbyć się bariery językowej?</vt:lpstr>
      <vt:lpstr>Paulina Zakrzewska   ■ wolontariuszka Instytutu im. W. Korfantego w Katowicach   ■ nauczycielka j. polskiego dla obcokrajowców    ■ kulturoznawca    ■ pasjonatka języków obcych  </vt:lpstr>
      <vt:lpstr>Prezentacja programu PowerPoint</vt:lpstr>
      <vt:lpstr>Prezentacja programu PowerPoint</vt:lpstr>
      <vt:lpstr>    2 Co myślisz, gdy słyszysz osobę, która dobrze mówi w języku obcym?       </vt:lpstr>
      <vt:lpstr>Prezentacja programu PowerPoint</vt:lpstr>
      <vt:lpstr>Prezentacja programu PowerPoint</vt:lpstr>
      <vt:lpstr>Najtrudniejsze jest mówienie…  mit czy rzeczywistość?</vt:lpstr>
      <vt:lpstr>Prezentacja programu PowerPoint</vt:lpstr>
      <vt:lpstr>Prezentacja programu PowerPoint</vt:lpstr>
      <vt:lpstr> Źródło: www.forumnauka.pl</vt:lpstr>
      <vt:lpstr>Dlaczego mówienie jest uważane za najtrudniejsze?  </vt:lpstr>
      <vt:lpstr>Prezentacja programu PowerPoint</vt:lpstr>
      <vt:lpstr>Prezentacja programu PowerPoint</vt:lpstr>
      <vt:lpstr>Prezentacja programu PowerPoint</vt:lpstr>
      <vt:lpstr>Osoba, która lubi rozmawiać w języku obcym:    ■ w spotkaniu i rozmowie z obcokrajowcem widzi szansę na praktykę języka   ■ potrzebuje kontaktu   ■ zaczyna mówić tak, jak potrafi   ■ zauważa swoje postępy   ■ czuje zadowolenie i satysfakcje   ■ rozmowa daje jej motywację do dalszej nauki i ćwiczeń </vt:lpstr>
      <vt:lpstr>PORADY   ■ poszukaj autorytetu – osoby, którą chcesz naśladować w nauce języka. Osoby, której akcent/sposób mówienia lubisz.   ■ wyobrażaj sobie, że mówisz płynnie. Gdzie i w jakich sytuacjach chcesz mówić biegle w obcym języku?     ■ myśl, że potrafisz mówić w języku obcym, od pierwszego dnia. </vt:lpstr>
      <vt:lpstr>PORADY  ■ mów jak najwcześniej i jak najczęściej    wyciągnij wnioski z rozmowy    podziękuj sobie za twoją chęć i wysiłek    ■ mów kilka krótkich zdań, zamiast jednego złożonego.    ■ pamiętaj, - osoba, z którą rozmawiasz, to nie krytyk, ale adresat twojego przekazu i źródło informacji   </vt:lpstr>
      <vt:lpstr>PORADY    ■ pomyśl dlaczego chcesz porozmawiać z daną osobą. Wspólne hobby? Interesujący temat? Skoncentruj się na korzyściach jakie możesz mieć z tej rozmowy.    ■ zapomnij o negatywnych doświadczeniach ze szkoły.    ■ po popełnieniu błędu… zacznij nowe zdanie.</vt:lpstr>
      <vt:lpstr>  odwagi do wykorzystania każdej okazji do komunikacji w języku obcym  oraz satysfakcji z używania języka obcego! </vt:lpstr>
      <vt:lpstr>Prezentacja programu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Paulina</dc:creator>
  <cp:lastModifiedBy>alysko</cp:lastModifiedBy>
  <cp:revision>115</cp:revision>
  <dcterms:created xsi:type="dcterms:W3CDTF">2024-04-15T16:41:56Z</dcterms:created>
  <dcterms:modified xsi:type="dcterms:W3CDTF">2024-07-05T09:39:52Z</dcterms:modified>
</cp:coreProperties>
</file>